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78" r:id="rId9"/>
    <p:sldId id="262" r:id="rId10"/>
    <p:sldId id="279" r:id="rId11"/>
    <p:sldId id="290" r:id="rId12"/>
    <p:sldId id="266" r:id="rId13"/>
    <p:sldId id="291" r:id="rId14"/>
    <p:sldId id="280" r:id="rId15"/>
    <p:sldId id="283" r:id="rId16"/>
    <p:sldId id="284" r:id="rId17"/>
    <p:sldId id="282" r:id="rId18"/>
    <p:sldId id="270" r:id="rId19"/>
    <p:sldId id="264" r:id="rId20"/>
    <p:sldId id="268" r:id="rId21"/>
    <p:sldId id="272" r:id="rId22"/>
    <p:sldId id="292" r:id="rId23"/>
    <p:sldId id="276" r:id="rId24"/>
    <p:sldId id="267" r:id="rId25"/>
    <p:sldId id="275" r:id="rId26"/>
    <p:sldId id="273" r:id="rId27"/>
    <p:sldId id="274" r:id="rId28"/>
    <p:sldId id="277" r:id="rId29"/>
    <p:sldId id="286" r:id="rId30"/>
    <p:sldId id="288" r:id="rId31"/>
    <p:sldId id="263" r:id="rId32"/>
    <p:sldId id="265" r:id="rId33"/>
    <p:sldId id="287" r:id="rId34"/>
    <p:sldId id="285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26"/>
    <p:restoredTop sz="91443"/>
  </p:normalViewPr>
  <p:slideViewPr>
    <p:cSldViewPr snapToGrid="0">
      <p:cViewPr varScale="1">
        <p:scale>
          <a:sx n="106" d="100"/>
          <a:sy n="106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04T17:24:37.24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0,'51'0,"12"0,-7 0,21 0,10 0,11 0,-46 0,1 0,5 0,-1 0,2 0,-1 0,5 0,1 0,-2 0,2 0,4 0,0 0,1 0,1 0,9 0,1 0,-10 0,1 0,7 0,0 0,-13 0,-1 0,4 0,0 0,-9 0,-1 0,4 0,0 0,-8 0,0 0,4 0,-1 0,-4 0,0 0,0 0,-1 0,31 0,-23 0,-1 0,5 0,4 0,2 0,9 0,14 0,-19 0,-18 0,14 0,7 0,-19 0,16 0,-10 0,-6 0,32 0,-43 0,7 0,0 0,-5 0,5 0,0 0,-7 0,35 0,-26 0,14 0,-8 0,-1 0,-7 5,0 1,-7 0,6 4,-6-9,7 4,-6-1,4-3,-5 4,1-5,-2 0,-12 0,-1 4,-5-3,-1 3,-4-4,3 0,-4 0,6 0,-1 0,0 0,-4 0,3 0,-8 0,3 3,-4-2,0 3,-1-1,-1-2,0 3,0-4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04T17:33:48.72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7,'38'0,"-3"0,-26 0,3 0,13 0,-14 0,14 0,-10 0,-2 0,5 0,2 0,-7 0,9 0,-5 0,4 0,-5 0,0 0,3 0,-1 0,5 0,-10 0,3 0,0 0,1 0,-1 0,0 0,-4 0,8 0,-2 0,2 0,-8 0,7 0,-6 0,6 0,-3 0,-1 0,2 0,2 0,-6 0,10 0,-10 0,3 0,7 0,-12 0,12 0,-12 0,6 0,1 0,-4 0,7 0,-8 0,3 0,1 0,-4 0,5 0,-3-3,-1-1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04T17:34:04.96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52,'42'0,"-8"0,-19 0,-6 0,17 0,-10 0,7 0,-7 0,-4-4,5 3,3-3,-3 4,-1 0,0 0,0 0,1 0,-1 0,0-3,-4 2,5-3,3 4,-2 0,2-4,1 3,-3-2,3 3,-8 0,2 0,1 0,1 0,2 0,-4 0,0 0,0 0,1 0,5 0,-3 0,8 0,-8 0,8 0,-3 0,4 0,0 0,1-5,-6 4,0-3,-1 4,-3 0,3-3,-8 2,3-3,0 4,1 0,-1 0,0 0,-4 0,5 0,0 0,-1 0,1 0,4 0,-3 0,8 0,-8 0,8 0,-8 0,8 0,-8 0,4 0,-1 0,-3 0,3 0,1 0,-5 0,1 0,-3 0,-2 0,4-4,3 3,-7-3,9 4,-12 0,12 0,-9 0,7 0,-5 0,5 0,-3 0,-2 0,1 0,-3 0,7 0,-7 0,6 0,-7 0,4 0,3 0,-6 0,6 0,-3 0,-3 0,9 0,-12 0,9 0,-3 0,1 0,3 0,-3 0,-1 0,1 0,0 0,-1 0,1 0,0 0,3 0,-7 0,9 0,-8 0,2 0,3 0,-6 0,7 0,0 0,-2 0,-2 0,-1 0,-2 0,10 0,-9 0,5 0,-5 0,-1 0,6 0,-3 0,-1 0,-1 0,5 0,-4 0,3 0,-3 0,0 0,1 0,0 0,-1 0,1 0,-1 0,0 0,0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745A50-F64C-5848-9050-3995B9C9E814}" type="datetimeFigureOut">
              <a:rPr lang="en-US" smtClean="0"/>
              <a:t>7/18/24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77683-956B-0742-869D-1C471DFEF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066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77683-956B-0742-869D-1C471DFEF3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741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77683-956B-0742-869D-1C471DFEF30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79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77683-956B-0742-869D-1C471DFEF30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278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77683-956B-0742-869D-1C471DFEF30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256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F1D08-ADD6-C949-7179-25E6EA8C98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2E689-C99D-D42C-87F1-FDD7FF1B01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00512-2487-B75E-82A8-949753BAD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E8619-5A6F-10FF-8723-B09445408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0CBF2-10A1-28E0-FDF9-F3704BE23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6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1C625-42C7-1503-511B-526617840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DC161D-A352-0DC4-AF6E-3AF0900E91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5ED710-D335-5BAB-F4F8-D2B80E48A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B2FE7-1049-E80E-4732-8E971AD7C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E9050-84BE-C86F-9C6F-C5FDAEA2E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340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5332B5-37E9-2923-CAEA-5D865A992F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A1013E-C8B1-B45D-0AEB-8BDAF0E937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47418-5842-BD03-A285-D94B43339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316B7-1843-EEA7-4CEF-F83DF165D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2DA06-C169-FA1B-F3A7-A5DAA763E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767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D815A-54A4-EED5-1D78-92EB4A92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9E108-8C02-E8A0-C8A1-438DC0468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6AE5D-3F25-14B5-4DFB-79855351E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DC0C7-6873-E724-D967-F9B95BBA6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2DCBC-D311-7F77-45D3-B9BB76E90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14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B19C7-2DA4-B593-3E23-47003F06D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75539C-50A2-4E4D-D9DA-E853FDCE6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6B245-B256-6338-C9E8-EBE351B35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7BC2E-03EA-E289-CB31-17861108D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036EC-CEA5-6458-2CFF-0337CB25F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72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B82F0-9F6B-B062-E2B6-01C051055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9BF1D-0886-6463-56B2-99DC1F1FCF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B09766-C21C-2FE8-EE3A-0D971B3637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F648AD-C30A-FF70-301C-8BC52496F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3E93FD-FB3B-323A-F460-1A8FC6343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0ADB71-C5FD-BCA7-D5CF-C6EF846C7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66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559C8-4880-32CA-BEFB-74A65767C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48D023-FF37-CA95-0E54-1544F61D9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D15FF3-F54C-4265-8E2A-E725107F7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E750E4-6A6F-F2F1-D112-DE77341CC5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63692A-BB48-BAB6-C1E0-065F712B0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2A665E-9D79-17EF-772C-E6FB59A56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18E57C-C74C-AA9A-92CC-A1E373994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73D58C-11DF-F605-B97C-33242913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53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708E5-9C9C-20A0-CFF1-7E65749F6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0BA5E-7FA5-BFA4-5614-6ABD01F70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530918-8873-9F20-67EA-F90C499DF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998DA3-7479-3065-4BDA-9048A10BA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59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027F1D-BA1C-F9A6-92B2-97F4C6A7D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6867A2-2271-98E3-91FB-76570B066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8D28C6-0DD6-FF17-4855-963E8496B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06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4B286-0F0C-1856-490D-79A2E8EBD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0D626-7B0F-F026-F1D1-082D15821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1B412-B99B-BBAF-2375-C31C780627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DAEEB-EDD5-1C3D-6ED6-F6BB72001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2F09F-17BF-7D69-BB28-DC8B9AA4B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C02E5F-1E0C-2ECB-EF83-7F22970E0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014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BBB77-30AA-9B68-4EC9-7573A603B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153517-CEE0-DCCB-D4A4-3DE112E0C4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8D095F-C6C6-A087-F4CC-77DE93892C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BE9904-D9E5-C70A-89D3-560385DEA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F87881-DD6D-624A-75FE-16C87A4DE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625BBF-D431-BC65-A421-E5BD28B8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505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01D552-3CA2-8C34-E93B-D53279E06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793CF-E3AE-6EF7-CB04-2115B3564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49FFB-F5D8-D91F-2C75-37EBD115AA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A25910-4C92-2748-8765-E9123BC00CE2}" type="datetimeFigureOut">
              <a:rPr lang="en-US" smtClean="0"/>
              <a:t>7/18/24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6AF14-21E3-24E9-745A-08F7D6097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66C1B-3CDF-5070-36AD-4F778DC50F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D34878-E1F3-AB4A-897C-3BE60853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441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svg"/><Relationship Id="rId7" Type="http://schemas.openxmlformats.org/officeDocument/2006/relationships/image" Target="../media/image25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Relationship Id="rId9" Type="http://schemas.openxmlformats.org/officeDocument/2006/relationships/image" Target="../media/image27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tristanchaang.github.i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customXml" Target="../ink/ink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customXml" Target="../ink/ink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F738-225B-50BB-7AE6-BE1ACC6C4E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Graphs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E82C0B-86D3-3F3E-C829-DA31C0D466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Tristan Chaang</a:t>
            </a:r>
          </a:p>
        </p:txBody>
      </p:sp>
      <p:pic>
        <p:nvPicPr>
          <p:cNvPr id="1026" name="Picture 2" descr="3: An embedding of a graph in the torus. Note that this graph can also... |  Download Scientific Diagram">
            <a:extLst>
              <a:ext uri="{FF2B5EF4-FFF2-40B4-BE49-F238E27FC236}">
                <a16:creationId xmlns:a16="http://schemas.microsoft.com/office/drawing/2014/main" id="{90F22A52-E9AF-1371-E1F3-4A0BA5C70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2022" y="4593076"/>
            <a:ext cx="3960859" cy="2097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olyhedral graph - Wikipedia">
            <a:extLst>
              <a:ext uri="{FF2B5EF4-FFF2-40B4-BE49-F238E27FC236}">
                <a16:creationId xmlns:a16="http://schemas.microsoft.com/office/drawing/2014/main" id="{FAA82E1F-F719-CB16-C0AC-590E229D5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896"/>
            <a:ext cx="3158359" cy="315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3color">
            <a:hlinkClick r:id="" action="ppaction://media"/>
            <a:extLst>
              <a:ext uri="{FF2B5EF4-FFF2-40B4-BE49-F238E27FC236}">
                <a16:creationId xmlns:a16="http://schemas.microsoft.com/office/drawing/2014/main" id="{6530569A-021D-FE3F-D3A3-46D3DD0E5E3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4.7339"/>
                </p14:media>
              </p:ext>
            </p:extLst>
          </p:nvPr>
        </p:nvPicPr>
        <p:blipFill rotWithShape="1">
          <a:blip r:embed="rId7"/>
          <a:srcRect l="-1" t="26342" r="-712" b="23998"/>
          <a:stretch/>
        </p:blipFill>
        <p:spPr>
          <a:xfrm>
            <a:off x="0" y="5060622"/>
            <a:ext cx="6480122" cy="1797378"/>
          </a:xfrm>
          <a:prstGeom prst="rect">
            <a:avLst/>
          </a:prstGeom>
        </p:spPr>
      </p:pic>
      <p:pic>
        <p:nvPicPr>
          <p:cNvPr id="1030" name="Picture 6" descr="Connectomics – Google Research">
            <a:extLst>
              <a:ext uri="{FF2B5EF4-FFF2-40B4-BE49-F238E27FC236}">
                <a16:creationId xmlns:a16="http://schemas.microsoft.com/office/drawing/2014/main" id="{59C808D8-B421-AE01-5B2B-62FA4472E2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04" t="24642"/>
          <a:stretch/>
        </p:blipFill>
        <p:spPr bwMode="auto">
          <a:xfrm>
            <a:off x="8630034" y="94237"/>
            <a:ext cx="3472847" cy="1952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386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5CBA37-FAC9-09FE-9D1A-584690EA3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5647"/>
            <a:ext cx="10515600" cy="227195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Is there a permutation of 1, 2, …, 15 such that any two adjacent numbers add up to a perfect square?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116F7D-F7F8-631C-9297-5C4C4FC0A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265372"/>
            <a:ext cx="10515600" cy="1500187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If yes, how many are there?</a:t>
            </a:r>
          </a:p>
        </p:txBody>
      </p:sp>
    </p:spTree>
    <p:extLst>
      <p:ext uri="{BB962C8B-B14F-4D97-AF65-F5344CB8AC3E}">
        <p14:creationId xmlns:p14="http://schemas.microsoft.com/office/powerpoint/2010/main" val="3869574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A8D0C8-D609-E6A2-A152-EB7C57622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8B0501F-3B2D-67D7-3E1F-DB9C9C8A9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 </a:t>
            </a:r>
            <a:r>
              <a:rPr lang="en-US" b="1" i="1" dirty="0"/>
              <a:t>tree</a:t>
            </a:r>
            <a:r>
              <a:rPr lang="en-US" dirty="0"/>
              <a:t> is an undirected graph that</a:t>
            </a:r>
          </a:p>
          <a:p>
            <a:pPr lvl="1"/>
            <a:r>
              <a:rPr lang="en-US" dirty="0"/>
              <a:t>is connected (there is a path between any two nodes)</a:t>
            </a:r>
          </a:p>
          <a:p>
            <a:pPr lvl="1"/>
            <a:r>
              <a:rPr lang="en-US" dirty="0"/>
              <a:t>contains no cycles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i="1" dirty="0"/>
              <a:t>directed tree</a:t>
            </a:r>
            <a:r>
              <a:rPr lang="en-US" dirty="0"/>
              <a:t> is a directed graph whose underlying undirected graph is a tree</a:t>
            </a:r>
          </a:p>
          <a:p>
            <a:endParaRPr lang="en-US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8F4BEA-2503-FDAB-28C2-4CA2F5951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37107"/>
            <a:ext cx="4806281" cy="19378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7C0B65-B574-00D2-408D-A2898534F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533" y="3174890"/>
            <a:ext cx="4907214" cy="187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67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46797-9A43-E50E-2670-DBC73DA9A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Algorithms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C28E69-76D5-95EB-48C0-159D56C9D7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114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5CBA37-FAC9-09FE-9D1A-584690EA3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8330" y="-681848"/>
            <a:ext cx="8475340" cy="227195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Can we go from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4000" dirty="0"/>
              <a:t> to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 </a:t>
            </a:r>
            <a:r>
              <a:rPr lang="en-US" sz="4000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E8EDD-1C2D-CBE8-B9BF-972DB5463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 descr="A diagram of a network&#10;&#10;Description automatically generated">
            <a:extLst>
              <a:ext uri="{FF2B5EF4-FFF2-40B4-BE49-F238E27FC236}">
                <a16:creationId xmlns:a16="http://schemas.microsoft.com/office/drawing/2014/main" id="{A7E4C3E0-2371-F600-B0C9-9E04F067F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3183" y="1590105"/>
            <a:ext cx="4872934" cy="487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230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5CBA37-FAC9-09FE-9D1A-584690EA3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8330" y="-681848"/>
            <a:ext cx="8475340" cy="227195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Minimum number of edges from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4000" dirty="0"/>
              <a:t> to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 </a:t>
            </a:r>
            <a:r>
              <a:rPr lang="en-US" sz="4000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E8EDD-1C2D-CBE8-B9BF-972DB5463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 descr="A diagram of a network&#10;&#10;Description automatically generated">
            <a:extLst>
              <a:ext uri="{FF2B5EF4-FFF2-40B4-BE49-F238E27FC236}">
                <a16:creationId xmlns:a16="http://schemas.microsoft.com/office/drawing/2014/main" id="{A7E4C3E0-2371-F600-B0C9-9E04F067F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3183" y="1590105"/>
            <a:ext cx="4872934" cy="487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704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5CBA37-FAC9-09FE-9D1A-584690EA3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8330" y="-681848"/>
            <a:ext cx="8475340" cy="227195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Minimum total distance from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4000" dirty="0"/>
              <a:t> to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 </a:t>
            </a:r>
            <a:r>
              <a:rPr lang="en-US" sz="4000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E8EDD-1C2D-CBE8-B9BF-972DB5463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 descr="A diagram of a network&#10;&#10;Description automatically generated">
            <a:extLst>
              <a:ext uri="{FF2B5EF4-FFF2-40B4-BE49-F238E27FC236}">
                <a16:creationId xmlns:a16="http://schemas.microsoft.com/office/drawing/2014/main" id="{A7E4C3E0-2371-F600-B0C9-9E04F067F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3183" y="1590105"/>
            <a:ext cx="4872934" cy="4872934"/>
          </a:xfrm>
          <a:prstGeom prst="rect">
            <a:avLst/>
          </a:prstGeom>
        </p:spPr>
      </p:pic>
      <p:pic>
        <p:nvPicPr>
          <p:cNvPr id="5" name="Picture 4" descr="A diagram of a network&#10;&#10;Description automatically generated">
            <a:extLst>
              <a:ext uri="{FF2B5EF4-FFF2-40B4-BE49-F238E27FC236}">
                <a16:creationId xmlns:a16="http://schemas.microsoft.com/office/drawing/2014/main" id="{0C87BA37-EC11-3F6C-4182-996E67EFE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026" y="1685526"/>
            <a:ext cx="5027155" cy="480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213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5CBA37-FAC9-09FE-9D1A-584690EA3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8330" y="-681848"/>
            <a:ext cx="8475340" cy="182153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Maximum flow from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4000" dirty="0"/>
              <a:t> to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sz="4000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E8EDD-1C2D-CBE8-B9BF-972DB5463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diagram of a network&#10;&#10;Description automatically generated">
            <a:extLst>
              <a:ext uri="{FF2B5EF4-FFF2-40B4-BE49-F238E27FC236}">
                <a16:creationId xmlns:a16="http://schemas.microsoft.com/office/drawing/2014/main" id="{62C0806A-5BC8-78A7-AD5D-3F5C3C231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2041" y="1139687"/>
            <a:ext cx="5567918" cy="563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68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5CBA37-FAC9-09FE-9D1A-584690EA3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8330" y="-681848"/>
            <a:ext cx="8475340" cy="227195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Maximum number of rooks on this board with no two attacking each other?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E8EDD-1C2D-CBE8-B9BF-972DB5463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07408" y="2671012"/>
            <a:ext cx="2067760" cy="1950786"/>
          </a:xfrm>
        </p:spPr>
        <p:txBody>
          <a:bodyPr>
            <a:normAutofit/>
          </a:bodyPr>
          <a:lstStyle/>
          <a:p>
            <a:r>
              <a:rPr lang="en-US" dirty="0"/>
              <a:t>(You cannot place a rook on any of the dark tiles)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861EF4C-90D8-EFE7-09D4-CE69C80707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675220"/>
              </p:ext>
            </p:extLst>
          </p:nvPr>
        </p:nvGraphicFramePr>
        <p:xfrm>
          <a:off x="3065500" y="1835531"/>
          <a:ext cx="6061000" cy="4601632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606100">
                  <a:extLst>
                    <a:ext uri="{9D8B030D-6E8A-4147-A177-3AD203B41FA5}">
                      <a16:colId xmlns:a16="http://schemas.microsoft.com/office/drawing/2014/main" val="1810237219"/>
                    </a:ext>
                  </a:extLst>
                </a:gridCol>
                <a:gridCol w="606100">
                  <a:extLst>
                    <a:ext uri="{9D8B030D-6E8A-4147-A177-3AD203B41FA5}">
                      <a16:colId xmlns:a16="http://schemas.microsoft.com/office/drawing/2014/main" val="1454966844"/>
                    </a:ext>
                  </a:extLst>
                </a:gridCol>
                <a:gridCol w="606100">
                  <a:extLst>
                    <a:ext uri="{9D8B030D-6E8A-4147-A177-3AD203B41FA5}">
                      <a16:colId xmlns:a16="http://schemas.microsoft.com/office/drawing/2014/main" val="1321617789"/>
                    </a:ext>
                  </a:extLst>
                </a:gridCol>
                <a:gridCol w="606100">
                  <a:extLst>
                    <a:ext uri="{9D8B030D-6E8A-4147-A177-3AD203B41FA5}">
                      <a16:colId xmlns:a16="http://schemas.microsoft.com/office/drawing/2014/main" val="3809970739"/>
                    </a:ext>
                  </a:extLst>
                </a:gridCol>
                <a:gridCol w="606100">
                  <a:extLst>
                    <a:ext uri="{9D8B030D-6E8A-4147-A177-3AD203B41FA5}">
                      <a16:colId xmlns:a16="http://schemas.microsoft.com/office/drawing/2014/main" val="2505241942"/>
                    </a:ext>
                  </a:extLst>
                </a:gridCol>
                <a:gridCol w="606100">
                  <a:extLst>
                    <a:ext uri="{9D8B030D-6E8A-4147-A177-3AD203B41FA5}">
                      <a16:colId xmlns:a16="http://schemas.microsoft.com/office/drawing/2014/main" val="1615554663"/>
                    </a:ext>
                  </a:extLst>
                </a:gridCol>
                <a:gridCol w="606100">
                  <a:extLst>
                    <a:ext uri="{9D8B030D-6E8A-4147-A177-3AD203B41FA5}">
                      <a16:colId xmlns:a16="http://schemas.microsoft.com/office/drawing/2014/main" val="667172526"/>
                    </a:ext>
                  </a:extLst>
                </a:gridCol>
                <a:gridCol w="606100">
                  <a:extLst>
                    <a:ext uri="{9D8B030D-6E8A-4147-A177-3AD203B41FA5}">
                      <a16:colId xmlns:a16="http://schemas.microsoft.com/office/drawing/2014/main" val="1137886424"/>
                    </a:ext>
                  </a:extLst>
                </a:gridCol>
                <a:gridCol w="606100">
                  <a:extLst>
                    <a:ext uri="{9D8B030D-6E8A-4147-A177-3AD203B41FA5}">
                      <a16:colId xmlns:a16="http://schemas.microsoft.com/office/drawing/2014/main" val="4012962141"/>
                    </a:ext>
                  </a:extLst>
                </a:gridCol>
                <a:gridCol w="606100">
                  <a:extLst>
                    <a:ext uri="{9D8B030D-6E8A-4147-A177-3AD203B41FA5}">
                      <a16:colId xmlns:a16="http://schemas.microsoft.com/office/drawing/2014/main" val="3270174692"/>
                    </a:ext>
                  </a:extLst>
                </a:gridCol>
              </a:tblGrid>
              <a:tr h="575204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663208"/>
                  </a:ext>
                </a:extLst>
              </a:tr>
              <a:tr h="575204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854651"/>
                  </a:ext>
                </a:extLst>
              </a:tr>
              <a:tr h="575204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766971"/>
                  </a:ext>
                </a:extLst>
              </a:tr>
              <a:tr h="575204"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915352"/>
                  </a:ext>
                </a:extLst>
              </a:tr>
              <a:tr h="575204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444357"/>
                  </a:ext>
                </a:extLst>
              </a:tr>
              <a:tr h="575204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2289995"/>
                  </a:ext>
                </a:extLst>
              </a:tr>
              <a:tr h="575204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0793222"/>
                  </a:ext>
                </a:extLst>
              </a:tr>
              <a:tr h="575204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marL="78357" marR="78357" marT="39178" marB="39178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1444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031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03403-DFC2-6470-1080-BF4B407E1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Topology of Graphs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998B6-3332-9040-E8CC-334E43EEC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930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1C51D-614C-D869-3887-35A966E2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Planar Graphs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A67D20-85E9-4383-B770-ED9AA3040D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3600" dirty="0"/>
                  <a:t>Any graph can be embedded into </a:t>
                </a:r>
                <a14:m>
                  <m:oMath xmlns:m="http://schemas.openxmlformats.org/officeDocument/2006/math">
                    <m:r>
                      <a:rPr lang="en-US" sz="36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sz="36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r>
                  <a:rPr lang="en-US" sz="3600" i="1" dirty="0">
                    <a:cs typeface="Arial" panose="020B0604020202020204" pitchFamily="34" charset="0"/>
                  </a:rPr>
                  <a:t> </a:t>
                </a:r>
                <a:r>
                  <a:rPr lang="en-US" sz="3600" dirty="0"/>
                  <a:t>(Exercise!)</a:t>
                </a:r>
                <a:endParaRPr lang="en-US" sz="3600" i="1" dirty="0"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endParaRPr lang="en-US" sz="3600" i="1" dirty="0">
                  <a:cs typeface="Arial" panose="020B0604020202020204" pitchFamily="34" charset="0"/>
                </a:endParaRPr>
              </a:p>
              <a:p>
                <a:r>
                  <a:rPr lang="en-US" sz="3600" dirty="0">
                    <a:cs typeface="Arial" panose="020B0604020202020204" pitchFamily="34" charset="0"/>
                  </a:rPr>
                  <a:t>Not all graphs can be embedded into </a:t>
                </a:r>
                <a14:m>
                  <m:oMath xmlns:m="http://schemas.openxmlformats.org/officeDocument/2006/math">
                    <m:r>
                      <a:rPr lang="en-US" sz="36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sz="36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en-US" sz="3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3600" i="1" dirty="0">
                  <a:cs typeface="Arial" panose="020B0604020202020204" pitchFamily="34" charset="0"/>
                </a:endParaRPr>
              </a:p>
              <a:p>
                <a:r>
                  <a:rPr lang="en-US" sz="3600" dirty="0">
                    <a:cs typeface="Arial" panose="020B0604020202020204" pitchFamily="34" charset="0"/>
                  </a:rPr>
                  <a:t>Graphs that can are called </a:t>
                </a:r>
                <a:r>
                  <a:rPr lang="en-US" sz="3600" b="1" i="1" dirty="0">
                    <a:cs typeface="Arial" panose="020B0604020202020204" pitchFamily="34" charset="0"/>
                  </a:rPr>
                  <a:t>planar graphs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A67D20-85E9-4383-B770-ED9AA3040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89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0424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BA61D-B1D8-9F78-A628-A6FE07377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9070"/>
            <a:ext cx="10515600" cy="6099859"/>
          </a:xfrm>
        </p:spPr>
        <p:txBody>
          <a:bodyPr numCol="1">
            <a:normAutofit/>
          </a:bodyPr>
          <a:lstStyle/>
          <a:p>
            <a:r>
              <a:rPr lang="en-US" sz="4000" dirty="0"/>
              <a:t>History of Graph Theory</a:t>
            </a:r>
          </a:p>
          <a:p>
            <a:endParaRPr lang="en-US" sz="4000" dirty="0"/>
          </a:p>
          <a:p>
            <a:r>
              <a:rPr lang="en-US" sz="4000" dirty="0"/>
              <a:t>Introduction to Graphs</a:t>
            </a:r>
          </a:p>
          <a:p>
            <a:endParaRPr lang="en-US" sz="4000" dirty="0"/>
          </a:p>
          <a:p>
            <a:r>
              <a:rPr lang="en-US" sz="4000" dirty="0"/>
              <a:t>Graph Algorithms</a:t>
            </a:r>
          </a:p>
          <a:p>
            <a:endParaRPr lang="en-US" sz="4000" dirty="0"/>
          </a:p>
          <a:p>
            <a:r>
              <a:rPr lang="en-US" sz="4000" dirty="0"/>
              <a:t>Topology of Graphs</a:t>
            </a:r>
          </a:p>
          <a:p>
            <a:endParaRPr lang="en-US" sz="4000" dirty="0"/>
          </a:p>
          <a:p>
            <a:r>
              <a:rPr lang="en-US" sz="4000" dirty="0"/>
              <a:t>Famous Problems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338836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1C51D-614C-D869-3887-35A966E2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Planar Graphs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A67D20-85E9-4383-B770-ED9AA3040D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748058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3600" dirty="0">
                    <a:cs typeface="Arial" panose="020B0604020202020204" pitchFamily="34" charset="0"/>
                  </a:rPr>
                  <a:t>Any planar graph can be embedded onto a sphere </a:t>
                </a: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sz="3600" i="1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3600" i="1" dirty="0">
                    <a:cs typeface="Arial" panose="020B0604020202020204" pitchFamily="34" charset="0"/>
                  </a:rPr>
                  <a:t> </a:t>
                </a:r>
                <a:r>
                  <a:rPr lang="en-US" sz="3600" dirty="0">
                    <a:cs typeface="Arial" panose="020B0604020202020204" pitchFamily="34" charset="0"/>
                  </a:rPr>
                  <a:t>and vice versa</a:t>
                </a:r>
              </a:p>
              <a:p>
                <a:pPr marL="0" indent="0">
                  <a:buNone/>
                </a:pPr>
                <a:endParaRPr lang="en-US" sz="3600" dirty="0">
                  <a:cs typeface="Arial" panose="020B0604020202020204" pitchFamily="34" charset="0"/>
                </a:endParaRPr>
              </a:p>
              <a:p>
                <a:r>
                  <a:rPr lang="en-US" sz="3600" dirty="0">
                    <a:cs typeface="Arial" panose="020B0604020202020204" pitchFamily="34" charset="0"/>
                  </a:rPr>
                  <a:t>Euler Characteristic: </a:t>
                </a:r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𝜒</m:t>
                    </m:r>
                  </m:oMath>
                </a14:m>
                <a:r>
                  <a:rPr lang="en-US" sz="3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:r>
                  <a:rPr lang="en-US" sz="3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3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 – E + F</a:t>
                </a:r>
                <a:endParaRPr lang="en-US" sz="36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3600" b="1" i="1" dirty="0">
                  <a:cs typeface="Arial" panose="020B0604020202020204" pitchFamily="34" charset="0"/>
                </a:endParaRPr>
              </a:p>
              <a:p>
                <a:r>
                  <a:rPr lang="en-US" sz="3600" dirty="0">
                    <a:cs typeface="Arial" panose="020B0604020202020204" pitchFamily="34" charset="0"/>
                  </a:rPr>
                  <a:t>Theorem: </a:t>
                </a:r>
                <a14:m>
                  <m:oMath xmlns:m="http://schemas.openxmlformats.org/officeDocument/2006/math">
                    <m:r>
                      <a:rPr lang="en-US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𝜒</m:t>
                    </m:r>
                  </m:oMath>
                </a14:m>
                <a:r>
                  <a:rPr lang="en-US" sz="3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2 </a:t>
                </a:r>
                <a:r>
                  <a:rPr lang="en-US" sz="3600" dirty="0">
                    <a:cs typeface="Arial" panose="020B0604020202020204" pitchFamily="34" charset="0"/>
                  </a:rPr>
                  <a:t>for all planar graphs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A67D20-85E9-4383-B770-ED9AA3040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748058" cy="4351338"/>
              </a:xfrm>
              <a:blipFill>
                <a:blip r:embed="rId2"/>
                <a:stretch>
                  <a:fillRect l="-1653" t="-37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40224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8529B-9E56-D5E8-A581-DAFD0384E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similar shapes</a:t>
            </a:r>
            <a:endParaRPr lang="en-US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A516FA2-2EFD-D17C-5FB0-FACDCE04852B}"/>
              </a:ext>
            </a:extLst>
          </p:cNvPr>
          <p:cNvSpPr/>
          <p:nvPr/>
        </p:nvSpPr>
        <p:spPr>
          <a:xfrm>
            <a:off x="3735805" y="1533862"/>
            <a:ext cx="4720390" cy="4720390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3B825926-8C8B-8AE1-A886-F70CFD7BD302}"/>
              </a:ext>
            </a:extLst>
          </p:cNvPr>
          <p:cNvSpPr/>
          <p:nvPr/>
        </p:nvSpPr>
        <p:spPr>
          <a:xfrm>
            <a:off x="3836170" y="4796467"/>
            <a:ext cx="879268" cy="757990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A5AECE04-0135-B8BC-461E-E3FD87030408}"/>
              </a:ext>
            </a:extLst>
          </p:cNvPr>
          <p:cNvSpPr/>
          <p:nvPr/>
        </p:nvSpPr>
        <p:spPr>
          <a:xfrm>
            <a:off x="5674895" y="2421718"/>
            <a:ext cx="879268" cy="757990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8350419-A38B-7F38-0F87-96B8F8443CFF}"/>
              </a:ext>
            </a:extLst>
          </p:cNvPr>
          <p:cNvSpPr/>
          <p:nvPr/>
        </p:nvSpPr>
        <p:spPr>
          <a:xfrm>
            <a:off x="7496677" y="1945305"/>
            <a:ext cx="720371" cy="72037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E9BBFA1-307F-1220-1620-B9182A18BEDA}"/>
              </a:ext>
            </a:extLst>
          </p:cNvPr>
          <p:cNvSpPr/>
          <p:nvPr/>
        </p:nvSpPr>
        <p:spPr>
          <a:xfrm>
            <a:off x="5754344" y="4436282"/>
            <a:ext cx="720371" cy="72037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8C034D-3C8C-C638-1FF8-2F8811E46B2E}"/>
              </a:ext>
            </a:extLst>
          </p:cNvPr>
          <p:cNvSpPr/>
          <p:nvPr/>
        </p:nvSpPr>
        <p:spPr>
          <a:xfrm>
            <a:off x="3853114" y="1919718"/>
            <a:ext cx="745958" cy="74595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99CD98-0FE1-340E-01FC-CC133BC045EF}"/>
              </a:ext>
            </a:extLst>
          </p:cNvPr>
          <p:cNvSpPr/>
          <p:nvPr/>
        </p:nvSpPr>
        <p:spPr>
          <a:xfrm>
            <a:off x="7699170" y="4802483"/>
            <a:ext cx="745958" cy="74595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13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8529B-9E56-D5E8-A581-DAFD0384E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Utilities Problem</a:t>
            </a:r>
            <a:endParaRPr lang="en-US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pic>
        <p:nvPicPr>
          <p:cNvPr id="5" name="Content Placeholder 4" descr="Fire with solid fill">
            <a:extLst>
              <a:ext uri="{FF2B5EF4-FFF2-40B4-BE49-F238E27FC236}">
                <a16:creationId xmlns:a16="http://schemas.microsoft.com/office/drawing/2014/main" id="{7B2B4E44-0DC1-C41F-C3B0-D720C65566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4610264"/>
            <a:ext cx="914400" cy="914400"/>
          </a:xfrm>
        </p:spPr>
      </p:pic>
      <p:pic>
        <p:nvPicPr>
          <p:cNvPr id="7" name="Graphic 6" descr="Water with solid fill">
            <a:extLst>
              <a:ext uri="{FF2B5EF4-FFF2-40B4-BE49-F238E27FC236}">
                <a16:creationId xmlns:a16="http://schemas.microsoft.com/office/drawing/2014/main" id="{7810C161-507D-F83D-161A-A75ACC9F6C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57135" y="4610264"/>
            <a:ext cx="914400" cy="914400"/>
          </a:xfrm>
          <a:prstGeom prst="rect">
            <a:avLst/>
          </a:prstGeom>
        </p:spPr>
      </p:pic>
      <p:pic>
        <p:nvPicPr>
          <p:cNvPr id="9" name="Graphic 8" descr="Lightning bolt with solid fill">
            <a:extLst>
              <a:ext uri="{FF2B5EF4-FFF2-40B4-BE49-F238E27FC236}">
                <a16:creationId xmlns:a16="http://schemas.microsoft.com/office/drawing/2014/main" id="{19B2CD18-5C34-18C0-9064-8716559D30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20465" y="4610264"/>
            <a:ext cx="914400" cy="914400"/>
          </a:xfrm>
          <a:prstGeom prst="rect">
            <a:avLst/>
          </a:prstGeom>
        </p:spPr>
      </p:pic>
      <p:pic>
        <p:nvPicPr>
          <p:cNvPr id="11" name="Graphic 10" descr="Home with solid fill">
            <a:extLst>
              <a:ext uri="{FF2B5EF4-FFF2-40B4-BE49-F238E27FC236}">
                <a16:creationId xmlns:a16="http://schemas.microsoft.com/office/drawing/2014/main" id="{7EF7875A-819F-2D62-784D-F4610CE514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57135" y="2048039"/>
            <a:ext cx="914400" cy="914400"/>
          </a:xfrm>
          <a:prstGeom prst="rect">
            <a:avLst/>
          </a:prstGeom>
        </p:spPr>
      </p:pic>
      <p:pic>
        <p:nvPicPr>
          <p:cNvPr id="12" name="Graphic 11" descr="Home with solid fill">
            <a:extLst>
              <a:ext uri="{FF2B5EF4-FFF2-40B4-BE49-F238E27FC236}">
                <a16:creationId xmlns:a16="http://schemas.microsoft.com/office/drawing/2014/main" id="{498E689C-93AF-53DB-EB46-DED839F184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38800" y="2048039"/>
            <a:ext cx="914400" cy="914400"/>
          </a:xfrm>
          <a:prstGeom prst="rect">
            <a:avLst/>
          </a:prstGeom>
        </p:spPr>
      </p:pic>
      <p:pic>
        <p:nvPicPr>
          <p:cNvPr id="13" name="Graphic 12" descr="Home with solid fill">
            <a:extLst>
              <a:ext uri="{FF2B5EF4-FFF2-40B4-BE49-F238E27FC236}">
                <a16:creationId xmlns:a16="http://schemas.microsoft.com/office/drawing/2014/main" id="{E9BC833C-60D6-944B-986B-C78F697643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20465" y="204803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824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8529B-9E56-D5E8-A581-DAFD0384E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Utilities Problem</a:t>
            </a:r>
            <a:endParaRPr lang="en-US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pic>
        <p:nvPicPr>
          <p:cNvPr id="5" name="Content Placeholder 4" descr="Fire with solid fill">
            <a:extLst>
              <a:ext uri="{FF2B5EF4-FFF2-40B4-BE49-F238E27FC236}">
                <a16:creationId xmlns:a16="http://schemas.microsoft.com/office/drawing/2014/main" id="{7B2B4E44-0DC1-C41F-C3B0-D720C65566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800" y="4610264"/>
            <a:ext cx="914400" cy="914400"/>
          </a:xfrm>
        </p:spPr>
      </p:pic>
      <p:pic>
        <p:nvPicPr>
          <p:cNvPr id="7" name="Graphic 6" descr="Water with solid fill">
            <a:extLst>
              <a:ext uri="{FF2B5EF4-FFF2-40B4-BE49-F238E27FC236}">
                <a16:creationId xmlns:a16="http://schemas.microsoft.com/office/drawing/2014/main" id="{7810C161-507D-F83D-161A-A75ACC9F6C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57135" y="4610264"/>
            <a:ext cx="914400" cy="914400"/>
          </a:xfrm>
          <a:prstGeom prst="rect">
            <a:avLst/>
          </a:prstGeom>
        </p:spPr>
      </p:pic>
      <p:pic>
        <p:nvPicPr>
          <p:cNvPr id="9" name="Graphic 8" descr="Lightning bolt with solid fill">
            <a:extLst>
              <a:ext uri="{FF2B5EF4-FFF2-40B4-BE49-F238E27FC236}">
                <a16:creationId xmlns:a16="http://schemas.microsoft.com/office/drawing/2014/main" id="{19B2CD18-5C34-18C0-9064-8716559D305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20465" y="4610264"/>
            <a:ext cx="914400" cy="914400"/>
          </a:xfrm>
          <a:prstGeom prst="rect">
            <a:avLst/>
          </a:prstGeom>
        </p:spPr>
      </p:pic>
      <p:pic>
        <p:nvPicPr>
          <p:cNvPr id="11" name="Graphic 10" descr="Home with solid fill">
            <a:extLst>
              <a:ext uri="{FF2B5EF4-FFF2-40B4-BE49-F238E27FC236}">
                <a16:creationId xmlns:a16="http://schemas.microsoft.com/office/drawing/2014/main" id="{7EF7875A-819F-2D62-784D-F4610CE514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057135" y="2048039"/>
            <a:ext cx="914400" cy="914400"/>
          </a:xfrm>
          <a:prstGeom prst="rect">
            <a:avLst/>
          </a:prstGeom>
        </p:spPr>
      </p:pic>
      <p:pic>
        <p:nvPicPr>
          <p:cNvPr id="12" name="Graphic 11" descr="Home with solid fill">
            <a:extLst>
              <a:ext uri="{FF2B5EF4-FFF2-40B4-BE49-F238E27FC236}">
                <a16:creationId xmlns:a16="http://schemas.microsoft.com/office/drawing/2014/main" id="{498E689C-93AF-53DB-EB46-DED839F184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638800" y="2048039"/>
            <a:ext cx="914400" cy="914400"/>
          </a:xfrm>
          <a:prstGeom prst="rect">
            <a:avLst/>
          </a:prstGeom>
        </p:spPr>
      </p:pic>
      <p:pic>
        <p:nvPicPr>
          <p:cNvPr id="13" name="Graphic 12" descr="Home with solid fill">
            <a:extLst>
              <a:ext uri="{FF2B5EF4-FFF2-40B4-BE49-F238E27FC236}">
                <a16:creationId xmlns:a16="http://schemas.microsoft.com/office/drawing/2014/main" id="{E9BC833C-60D6-944B-986B-C78F697643A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220465" y="2048039"/>
            <a:ext cx="914400" cy="91440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9AB6299-C613-9D31-093D-CE299112E44A}"/>
              </a:ext>
            </a:extLst>
          </p:cNvPr>
          <p:cNvCxnSpPr/>
          <p:nvPr/>
        </p:nvCxnSpPr>
        <p:spPr>
          <a:xfrm flipH="1">
            <a:off x="4711700" y="3060700"/>
            <a:ext cx="1384300" cy="1549564"/>
          </a:xfrm>
          <a:prstGeom prst="line">
            <a:avLst/>
          </a:prstGeom>
          <a:ln w="76200" cap="rnd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E58BA9A-1776-7901-1D90-B5F1CC940F3E}"/>
              </a:ext>
            </a:extLst>
          </p:cNvPr>
          <p:cNvCxnSpPr>
            <a:cxnSpLocks/>
          </p:cNvCxnSpPr>
          <p:nvPr/>
        </p:nvCxnSpPr>
        <p:spPr>
          <a:xfrm>
            <a:off x="6096000" y="3060700"/>
            <a:ext cx="0" cy="1549564"/>
          </a:xfrm>
          <a:prstGeom prst="line">
            <a:avLst/>
          </a:prstGeom>
          <a:ln w="76200" cap="rnd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37B4F0-E408-990B-8277-FFFA38D921C9}"/>
              </a:ext>
            </a:extLst>
          </p:cNvPr>
          <p:cNvCxnSpPr>
            <a:cxnSpLocks/>
          </p:cNvCxnSpPr>
          <p:nvPr/>
        </p:nvCxnSpPr>
        <p:spPr>
          <a:xfrm flipH="1">
            <a:off x="6273800" y="3086100"/>
            <a:ext cx="1397000" cy="1524164"/>
          </a:xfrm>
          <a:prstGeom prst="line">
            <a:avLst/>
          </a:prstGeom>
          <a:ln w="76200" cap="rnd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96CC2C5-9AF8-EE13-EE4E-6FECDAF58BF8}"/>
              </a:ext>
            </a:extLst>
          </p:cNvPr>
          <p:cNvCxnSpPr>
            <a:cxnSpLocks/>
          </p:cNvCxnSpPr>
          <p:nvPr/>
        </p:nvCxnSpPr>
        <p:spPr>
          <a:xfrm>
            <a:off x="4521200" y="3060700"/>
            <a:ext cx="0" cy="1549564"/>
          </a:xfrm>
          <a:prstGeom prst="line">
            <a:avLst/>
          </a:prstGeom>
          <a:ln w="76200" cap="rnd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3CD8A8C-1F10-27C3-5F6C-B80C8A974C0A}"/>
              </a:ext>
            </a:extLst>
          </p:cNvPr>
          <p:cNvCxnSpPr>
            <a:cxnSpLocks/>
          </p:cNvCxnSpPr>
          <p:nvPr/>
        </p:nvCxnSpPr>
        <p:spPr>
          <a:xfrm>
            <a:off x="7670800" y="3060700"/>
            <a:ext cx="0" cy="1549564"/>
          </a:xfrm>
          <a:prstGeom prst="line">
            <a:avLst/>
          </a:prstGeom>
          <a:ln w="76200" cap="rnd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Freeform 17">
            <a:extLst>
              <a:ext uri="{FF2B5EF4-FFF2-40B4-BE49-F238E27FC236}">
                <a16:creationId xmlns:a16="http://schemas.microsoft.com/office/drawing/2014/main" id="{EEB93BF6-644D-702F-812E-B4A0B3653892}"/>
              </a:ext>
            </a:extLst>
          </p:cNvPr>
          <p:cNvSpPr/>
          <p:nvPr/>
        </p:nvSpPr>
        <p:spPr>
          <a:xfrm>
            <a:off x="3509762" y="3086100"/>
            <a:ext cx="2319538" cy="2574687"/>
          </a:xfrm>
          <a:custGeom>
            <a:avLst/>
            <a:gdLst>
              <a:gd name="connsiteX0" fmla="*/ 1011438 w 2319538"/>
              <a:gd name="connsiteY0" fmla="*/ 0 h 2574687"/>
              <a:gd name="connsiteX1" fmla="*/ 46238 w 2319538"/>
              <a:gd name="connsiteY1" fmla="*/ 2311400 h 2574687"/>
              <a:gd name="connsiteX2" fmla="*/ 2319538 w 2319538"/>
              <a:gd name="connsiteY2" fmla="*/ 2425700 h 2574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19538" h="2574687">
                <a:moveTo>
                  <a:pt x="1011438" y="0"/>
                </a:moveTo>
                <a:cubicBezTo>
                  <a:pt x="419829" y="953558"/>
                  <a:pt x="-171779" y="1907117"/>
                  <a:pt x="46238" y="2311400"/>
                </a:cubicBezTo>
                <a:cubicBezTo>
                  <a:pt x="264255" y="2715683"/>
                  <a:pt x="1291896" y="2570691"/>
                  <a:pt x="2319538" y="2425700"/>
                </a:cubicBezTo>
              </a:path>
            </a:pathLst>
          </a:custGeom>
          <a:noFill/>
          <a:ln w="76200" cap="rnd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A39CBF07-A354-1D95-3D88-911199883EC8}"/>
              </a:ext>
            </a:extLst>
          </p:cNvPr>
          <p:cNvSpPr/>
          <p:nvPr/>
        </p:nvSpPr>
        <p:spPr>
          <a:xfrm>
            <a:off x="2852396" y="3098800"/>
            <a:ext cx="4551704" cy="3086587"/>
          </a:xfrm>
          <a:custGeom>
            <a:avLst/>
            <a:gdLst>
              <a:gd name="connsiteX0" fmla="*/ 1668804 w 4551704"/>
              <a:gd name="connsiteY0" fmla="*/ 0 h 3086587"/>
              <a:gd name="connsiteX1" fmla="*/ 17804 w 4551704"/>
              <a:gd name="connsiteY1" fmla="*/ 2349500 h 3086587"/>
              <a:gd name="connsiteX2" fmla="*/ 2608604 w 4551704"/>
              <a:gd name="connsiteY2" fmla="*/ 3086100 h 3086587"/>
              <a:gd name="connsiteX3" fmla="*/ 4551704 w 4551704"/>
              <a:gd name="connsiteY3" fmla="*/ 2273300 h 3086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1704" h="3086587">
                <a:moveTo>
                  <a:pt x="1668804" y="0"/>
                </a:moveTo>
                <a:cubicBezTo>
                  <a:pt x="764987" y="917575"/>
                  <a:pt x="-138829" y="1835150"/>
                  <a:pt x="17804" y="2349500"/>
                </a:cubicBezTo>
                <a:cubicBezTo>
                  <a:pt x="174437" y="2863850"/>
                  <a:pt x="1852954" y="3098800"/>
                  <a:pt x="2608604" y="3086100"/>
                </a:cubicBezTo>
                <a:cubicBezTo>
                  <a:pt x="3364254" y="3073400"/>
                  <a:pt x="3957979" y="2673350"/>
                  <a:pt x="4551704" y="2273300"/>
                </a:cubicBezTo>
              </a:path>
            </a:pathLst>
          </a:custGeom>
          <a:noFill/>
          <a:ln w="76200" cap="rnd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4DAB8DCB-A9DF-6502-5E6E-877685630C7D}"/>
              </a:ext>
            </a:extLst>
          </p:cNvPr>
          <p:cNvSpPr/>
          <p:nvPr/>
        </p:nvSpPr>
        <p:spPr>
          <a:xfrm>
            <a:off x="6096000" y="1790029"/>
            <a:ext cx="2339865" cy="2908971"/>
          </a:xfrm>
          <a:custGeom>
            <a:avLst/>
            <a:gdLst>
              <a:gd name="connsiteX0" fmla="*/ 0 w 2339865"/>
              <a:gd name="connsiteY0" fmla="*/ 1296071 h 2908971"/>
              <a:gd name="connsiteX1" fmla="*/ 685800 w 2339865"/>
              <a:gd name="connsiteY1" fmla="*/ 1067471 h 2908971"/>
              <a:gd name="connsiteX2" fmla="*/ 1244600 w 2339865"/>
              <a:gd name="connsiteY2" fmla="*/ 153071 h 2908971"/>
              <a:gd name="connsiteX3" fmla="*/ 1993900 w 2339865"/>
              <a:gd name="connsiteY3" fmla="*/ 114971 h 2908971"/>
              <a:gd name="connsiteX4" fmla="*/ 2336800 w 2339865"/>
              <a:gd name="connsiteY4" fmla="*/ 1296071 h 2908971"/>
              <a:gd name="connsiteX5" fmla="*/ 1816100 w 2339865"/>
              <a:gd name="connsiteY5" fmla="*/ 2908971 h 290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9865" h="2908971">
                <a:moveTo>
                  <a:pt x="0" y="1296071"/>
                </a:moveTo>
                <a:cubicBezTo>
                  <a:pt x="239183" y="1277021"/>
                  <a:pt x="478367" y="1257971"/>
                  <a:pt x="685800" y="1067471"/>
                </a:cubicBezTo>
                <a:cubicBezTo>
                  <a:pt x="893233" y="876971"/>
                  <a:pt x="1026583" y="311821"/>
                  <a:pt x="1244600" y="153071"/>
                </a:cubicBezTo>
                <a:cubicBezTo>
                  <a:pt x="1462617" y="-5679"/>
                  <a:pt x="1811867" y="-75529"/>
                  <a:pt x="1993900" y="114971"/>
                </a:cubicBezTo>
                <a:cubicBezTo>
                  <a:pt x="2175933" y="305471"/>
                  <a:pt x="2366433" y="830404"/>
                  <a:pt x="2336800" y="1296071"/>
                </a:cubicBezTo>
                <a:cubicBezTo>
                  <a:pt x="2307167" y="1761738"/>
                  <a:pt x="2061633" y="2335354"/>
                  <a:pt x="1816100" y="2908971"/>
                </a:cubicBezTo>
              </a:path>
            </a:pathLst>
          </a:custGeom>
          <a:noFill/>
          <a:ln w="76200" cap="rnd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C2872B62-F9AA-1C0F-D2DC-969C946D31A6}"/>
              </a:ext>
            </a:extLst>
          </p:cNvPr>
          <p:cNvSpPr/>
          <p:nvPr/>
        </p:nvSpPr>
        <p:spPr>
          <a:xfrm>
            <a:off x="4635500" y="1444211"/>
            <a:ext cx="4517703" cy="3127789"/>
          </a:xfrm>
          <a:custGeom>
            <a:avLst/>
            <a:gdLst>
              <a:gd name="connsiteX0" fmla="*/ 3022600 w 4517703"/>
              <a:gd name="connsiteY0" fmla="*/ 1654589 h 3127789"/>
              <a:gd name="connsiteX1" fmla="*/ 4292600 w 4517703"/>
              <a:gd name="connsiteY1" fmla="*/ 1425989 h 3127789"/>
              <a:gd name="connsiteX2" fmla="*/ 4267200 w 4517703"/>
              <a:gd name="connsiteY2" fmla="*/ 257589 h 3127789"/>
              <a:gd name="connsiteX3" fmla="*/ 1790700 w 4517703"/>
              <a:gd name="connsiteY3" fmla="*/ 67089 h 3127789"/>
              <a:gd name="connsiteX4" fmla="*/ 558800 w 4517703"/>
              <a:gd name="connsiteY4" fmla="*/ 1146589 h 3127789"/>
              <a:gd name="connsiteX5" fmla="*/ 0 w 4517703"/>
              <a:gd name="connsiteY5" fmla="*/ 3127789 h 3127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17703" h="3127789">
                <a:moveTo>
                  <a:pt x="3022600" y="1654589"/>
                </a:moveTo>
                <a:cubicBezTo>
                  <a:pt x="3553883" y="1656705"/>
                  <a:pt x="4085167" y="1658822"/>
                  <a:pt x="4292600" y="1425989"/>
                </a:cubicBezTo>
                <a:cubicBezTo>
                  <a:pt x="4500033" y="1193156"/>
                  <a:pt x="4684183" y="484072"/>
                  <a:pt x="4267200" y="257589"/>
                </a:cubicBezTo>
                <a:cubicBezTo>
                  <a:pt x="3850217" y="31106"/>
                  <a:pt x="2408767" y="-81078"/>
                  <a:pt x="1790700" y="67089"/>
                </a:cubicBezTo>
                <a:cubicBezTo>
                  <a:pt x="1172633" y="215256"/>
                  <a:pt x="857250" y="636472"/>
                  <a:pt x="558800" y="1146589"/>
                </a:cubicBezTo>
                <a:cubicBezTo>
                  <a:pt x="260350" y="1656706"/>
                  <a:pt x="130175" y="2392247"/>
                  <a:pt x="0" y="3127789"/>
                </a:cubicBezTo>
              </a:path>
            </a:pathLst>
          </a:custGeom>
          <a:noFill/>
          <a:ln w="76200" cap="rnd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&quot;No&quot; Symbol 27">
            <a:extLst>
              <a:ext uri="{FF2B5EF4-FFF2-40B4-BE49-F238E27FC236}">
                <a16:creationId xmlns:a16="http://schemas.microsoft.com/office/drawing/2014/main" id="{024969EB-05D3-4BA1-38C5-8318517CA2BD}"/>
              </a:ext>
            </a:extLst>
          </p:cNvPr>
          <p:cNvSpPr/>
          <p:nvPr/>
        </p:nvSpPr>
        <p:spPr>
          <a:xfrm>
            <a:off x="8096398" y="2721232"/>
            <a:ext cx="678935" cy="678935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154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26" grpId="0" animBg="1"/>
      <p:bldP spid="27" grpId="0" animBg="1"/>
      <p:bldP spid="2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1C51D-614C-D869-3887-35A966E2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3,3</a:t>
            </a:r>
            <a:r>
              <a:rPr lang="en-US" dirty="0"/>
              <a:t> planar?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A67D20-85E9-4383-B770-ED9AA3040D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b="0" i="1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V – E + F = </a:t>
                </a:r>
                <a:r>
                  <a:rPr lang="en-US" b="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6</a:t>
                </a:r>
                <a:r>
                  <a:rPr lang="en-US" b="0" i="1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en-US" b="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9</a:t>
                </a:r>
                <a:r>
                  <a:rPr lang="en-US" b="0" i="1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+ F = </a:t>
                </a:r>
                <a:r>
                  <a:rPr lang="en-US" b="0" dirty="0">
                    <a:latin typeface="Times New Roman" panose="020206030504050203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2</a:t>
                </a:r>
              </a:p>
              <a:p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 =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</a:t>
                </a:r>
              </a:p>
              <a:p>
                <a:r>
                  <a:rPr lang="en-US" dirty="0">
                    <a:cs typeface="Arial" panose="020B0604020202020204" pitchFamily="34" charset="0"/>
                  </a:rPr>
                  <a:t>Let the faces have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a, b, c, d, e </a:t>
                </a:r>
                <a:r>
                  <a:rPr lang="en-US" dirty="0">
                    <a:cs typeface="Arial" panose="020B0604020202020204" pitchFamily="34" charset="0"/>
                  </a:rPr>
                  <a:t>sides respectively</a:t>
                </a:r>
              </a:p>
              <a:p>
                <a:endParaRPr lang="en-US" b="1" i="1" dirty="0">
                  <a:cs typeface="Arial" panose="020B0604020202020204" pitchFamily="34" charset="0"/>
                </a:endParaRPr>
              </a:p>
              <a:p>
                <a:r>
                  <a:rPr lang="en-US" dirty="0">
                    <a:cs typeface="Arial" panose="020B0604020202020204" pitchFamily="34" charset="0"/>
                  </a:rPr>
                  <a:t>Each vertex belongs to</a:t>
                </a:r>
                <a:r>
                  <a:rPr lang="en-US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3 </a:t>
                </a:r>
                <a:r>
                  <a:rPr lang="en-US" dirty="0">
                    <a:cs typeface="Arial" panose="020B0604020202020204" pitchFamily="34" charset="0"/>
                  </a:rPr>
                  <a:t>faces, so</a:t>
                </a:r>
              </a:p>
              <a:p>
                <a:pPr marL="0" indent="0" algn="ctr">
                  <a:buNone/>
                </a:pP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+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+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+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+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 </a:t>
                </a:r>
                <a:r>
                  <a:rPr lang="en-US" b="0" i="0" u="none" strike="noStrike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× 3 = 18.</a:t>
                </a: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cs typeface="Arial" panose="020B0604020202020204" pitchFamily="34" charset="0"/>
                  </a:rPr>
                  <a:t>Some face has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2 </a:t>
                </a:r>
                <a:r>
                  <a:rPr lang="en-US" dirty="0">
                    <a:cs typeface="Arial" panose="020B0604020202020204" pitchFamily="34" charset="0"/>
                  </a:rPr>
                  <a:t>sides! Contradiction.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A67D20-85E9-4383-B770-ED9AA3040D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28C4CBE5-5F13-19F4-832A-F697E15D6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5600" y="188999"/>
            <a:ext cx="4044950" cy="251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8628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0D248-88AC-F881-D5DF-FB6D6CE25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 descr="Utilities puzzle mug">
            <a:extLst>
              <a:ext uri="{FF2B5EF4-FFF2-40B4-BE49-F238E27FC236}">
                <a16:creationId xmlns:a16="http://schemas.microsoft.com/office/drawing/2014/main" id="{FAB7DD6E-E72A-4EAA-D313-B6754B68FB6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941" b="22854"/>
          <a:stretch/>
        </p:blipFill>
        <p:spPr bwMode="auto">
          <a:xfrm>
            <a:off x="1439650" y="1480315"/>
            <a:ext cx="3899338" cy="3897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12F100-75B4-2D61-1A22-EC7FCCBC1229}"/>
              </a:ext>
            </a:extLst>
          </p:cNvPr>
          <p:cNvSpPr txBox="1"/>
          <p:nvPr/>
        </p:nvSpPr>
        <p:spPr>
          <a:xfrm>
            <a:off x="3268450" y="5507254"/>
            <a:ext cx="2238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err="1"/>
              <a:t>Maths</a:t>
            </a:r>
            <a:r>
              <a:rPr lang="en-US" dirty="0"/>
              <a:t> Gear</a:t>
            </a:r>
          </a:p>
        </p:txBody>
      </p:sp>
      <p:pic>
        <p:nvPicPr>
          <p:cNvPr id="5" name="Picture 2" descr="The Three Utilities Problem at the Curious Minds Club (St Thomas of  Canterbury Primary School, 11 October 2019) – Games4Life">
            <a:extLst>
              <a:ext uri="{FF2B5EF4-FFF2-40B4-BE49-F238E27FC236}">
                <a16:creationId xmlns:a16="http://schemas.microsoft.com/office/drawing/2014/main" id="{1ECE87AA-D03B-95E0-7585-3DF8145F8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2731" y="1480315"/>
            <a:ext cx="4168019" cy="3897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9764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EE8F8-6A57-041F-B9BE-E209DA52A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BEAAC03-F9D1-70D4-0A52-578658EB8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B2231AC-4B79-81E6-080E-BF460144F9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42"/>
          <a:stretch/>
        </p:blipFill>
        <p:spPr bwMode="auto">
          <a:xfrm>
            <a:off x="1073150" y="317500"/>
            <a:ext cx="10045700" cy="5859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8908F1-411F-0FBF-B9CD-3889B88C0C0B}"/>
              </a:ext>
            </a:extLst>
          </p:cNvPr>
          <p:cNvSpPr txBox="1"/>
          <p:nvPr/>
        </p:nvSpPr>
        <p:spPr>
          <a:xfrm>
            <a:off x="8229600" y="6187966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Source: </a:t>
            </a:r>
            <a:r>
              <a:rPr lang="en-US" dirty="0" err="1"/>
              <a:t>Emroz</a:t>
            </a:r>
            <a:r>
              <a:rPr lang="en-US" dirty="0"/>
              <a:t> Khan</a:t>
            </a:r>
          </a:p>
          <a:p>
            <a:pPr algn="r"/>
            <a:r>
              <a:rPr lang="en-US" dirty="0" err="1"/>
              <a:t>researchgate.net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1442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020DA-F6AA-C9ED-5F7D-F61CA69A1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genus</a:t>
            </a:r>
          </a:p>
        </p:txBody>
      </p:sp>
      <p:pic>
        <p:nvPicPr>
          <p:cNvPr id="3076" name="Picture 4" descr="Planar graph: genus 0">
            <a:extLst>
              <a:ext uri="{FF2B5EF4-FFF2-40B4-BE49-F238E27FC236}">
                <a16:creationId xmlns:a16="http://schemas.microsoft.com/office/drawing/2014/main" id="{12D2E479-8033-9960-9D7F-B3CB2532FAF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71" y="2200118"/>
            <a:ext cx="1513999" cy="1513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oroidal graph: genus 1">
            <a:extLst>
              <a:ext uri="{FF2B5EF4-FFF2-40B4-BE49-F238E27FC236}">
                <a16:creationId xmlns:a16="http://schemas.microsoft.com/office/drawing/2014/main" id="{835480EF-8175-C2AB-6B32-93E6B338B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2312" y="2283781"/>
            <a:ext cx="2167025" cy="1430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eapot: Double Toroidal graph: genus 2">
            <a:extLst>
              <a:ext uri="{FF2B5EF4-FFF2-40B4-BE49-F238E27FC236}">
                <a16:creationId xmlns:a16="http://schemas.microsoft.com/office/drawing/2014/main" id="{4F157667-34A6-C5C3-F5AC-4907B09E9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7079" y="1690688"/>
            <a:ext cx="2305370" cy="2532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Pretzel graph: genus 3">
            <a:extLst>
              <a:ext uri="{FF2B5EF4-FFF2-40B4-BE49-F238E27FC236}">
                <a16:creationId xmlns:a16="http://schemas.microsoft.com/office/drawing/2014/main" id="{35B7B6F8-6A23-F734-0F65-FD169F652F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191" y="1953182"/>
            <a:ext cx="2988182" cy="2091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F6486234-2214-3FD4-3A02-57305511636F}"/>
              </a:ext>
            </a:extLst>
          </p:cNvPr>
          <p:cNvSpPr/>
          <p:nvPr/>
        </p:nvSpPr>
        <p:spPr>
          <a:xfrm>
            <a:off x="493626" y="4686066"/>
            <a:ext cx="11204747" cy="763588"/>
          </a:xfrm>
          <a:prstGeom prst="rightArrow">
            <a:avLst>
              <a:gd name="adj1" fmla="val 36885"/>
              <a:gd name="adj2" fmla="val 7254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88A470-73AE-35D0-F302-3E8AF7B7B00A}"/>
              </a:ext>
            </a:extLst>
          </p:cNvPr>
          <p:cNvSpPr txBox="1"/>
          <p:nvPr/>
        </p:nvSpPr>
        <p:spPr>
          <a:xfrm>
            <a:off x="4246775" y="5225943"/>
            <a:ext cx="35298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cs typeface="Arial" panose="020B0604020202020204" pitchFamily="34" charset="0"/>
              </a:rPr>
              <a:t>Genus 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3600" dirty="0">
                <a:cs typeface="Arial" panose="020B0604020202020204" pitchFamily="34" charset="0"/>
              </a:rPr>
              <a:t> surface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EB772A-DF24-8A1D-4D58-5B56EA7E43AB}"/>
              </a:ext>
            </a:extLst>
          </p:cNvPr>
          <p:cNvSpPr txBox="1"/>
          <p:nvPr/>
        </p:nvSpPr>
        <p:spPr>
          <a:xfrm>
            <a:off x="866997" y="4277782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cs typeface="Arial" panose="020B0604020202020204" pitchFamily="34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C50384-25AD-02C8-54C7-DFD047FB6586}"/>
              </a:ext>
            </a:extLst>
          </p:cNvPr>
          <p:cNvSpPr txBox="1"/>
          <p:nvPr/>
        </p:nvSpPr>
        <p:spPr>
          <a:xfrm>
            <a:off x="3505251" y="427778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cs typeface="Arial" panose="020B0604020202020204" pitchFamily="34" charset="0"/>
              </a:rPr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B51FF8-9809-FC94-FB3C-E9765F3C4F6B}"/>
              </a:ext>
            </a:extLst>
          </p:cNvPr>
          <p:cNvSpPr txBox="1"/>
          <p:nvPr/>
        </p:nvSpPr>
        <p:spPr>
          <a:xfrm>
            <a:off x="6539191" y="427778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cs typeface="Arial" panose="020B0604020202020204" pitchFamily="34" charset="0"/>
              </a:rPr>
              <a:t>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1DE500-6E05-1135-3FFB-DF8CEFA363C8}"/>
              </a:ext>
            </a:extLst>
          </p:cNvPr>
          <p:cNvSpPr txBox="1"/>
          <p:nvPr/>
        </p:nvSpPr>
        <p:spPr>
          <a:xfrm>
            <a:off x="9983709" y="427778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cs typeface="Arial" panose="020B0604020202020204" pitchFamily="34" charset="0"/>
              </a:rPr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DFA9F-D996-6A3C-D614-5345081D47C8}"/>
              </a:ext>
            </a:extLst>
          </p:cNvPr>
          <p:cNvSpPr txBox="1"/>
          <p:nvPr/>
        </p:nvSpPr>
        <p:spPr>
          <a:xfrm>
            <a:off x="7324910" y="6308209"/>
            <a:ext cx="4373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Source: Wikipedia, </a:t>
            </a:r>
            <a:r>
              <a:rPr lang="en-US" i="1" dirty="0"/>
              <a:t>Genus (Mathematics)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95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137546-1137-CAB2-979B-DC96AEAB3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Four-Color Theorem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BDC8F3-4962-0740-CCEC-04FC299B2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600" i="1" dirty="0"/>
          </a:p>
          <a:p>
            <a:r>
              <a:rPr lang="en-US" sz="3600" i="1" dirty="0"/>
              <a:t>All planar graphs are 4-colorable</a:t>
            </a:r>
          </a:p>
          <a:p>
            <a:pPr marL="0" indent="0">
              <a:buNone/>
            </a:pPr>
            <a:endParaRPr lang="en-US" sz="3600" i="1" dirty="0"/>
          </a:p>
          <a:p>
            <a:r>
              <a:rPr lang="en-US" sz="3600" dirty="0">
                <a:latin typeface="Aptos" panose="020B0004020202020204" pitchFamily="34" charset="0"/>
              </a:rPr>
              <a:t>Needed to check </a:t>
            </a:r>
            <a:r>
              <a:rPr lang="en-US" sz="3600" b="0" i="0" u="none" strike="noStrike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ptos" panose="020B0004020202020204" pitchFamily="34" charset="0"/>
              </a:rPr>
              <a:t>1834 cases. Took &gt; 1000 hours by computer.</a:t>
            </a:r>
            <a:endParaRPr lang="en-US" sz="36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52778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03403-DFC2-6470-1080-BF4B407E1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Famous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998B6-3332-9040-E8CC-334E43EEC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88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97CD6-40BF-8C81-7950-5730D04FD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map of a city with a river&#10;&#10;Description automatically generated">
            <a:extLst>
              <a:ext uri="{FF2B5EF4-FFF2-40B4-BE49-F238E27FC236}">
                <a16:creationId xmlns:a16="http://schemas.microsoft.com/office/drawing/2014/main" id="{37986115-A56C-FE43-0697-E8013CC276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4405" y="0"/>
            <a:ext cx="9863190" cy="6858000"/>
          </a:xfrm>
        </p:spPr>
      </p:pic>
      <p:sp>
        <p:nvSpPr>
          <p:cNvPr id="6" name="Parallelogram 5">
            <a:extLst>
              <a:ext uri="{FF2B5EF4-FFF2-40B4-BE49-F238E27FC236}">
                <a16:creationId xmlns:a16="http://schemas.microsoft.com/office/drawing/2014/main" id="{8A267A13-4DE6-0F77-01A3-78AFF1BD5D30}"/>
              </a:ext>
            </a:extLst>
          </p:cNvPr>
          <p:cNvSpPr/>
          <p:nvPr/>
        </p:nvSpPr>
        <p:spPr>
          <a:xfrm>
            <a:off x="4720850" y="2764222"/>
            <a:ext cx="492282" cy="399392"/>
          </a:xfrm>
          <a:prstGeom prst="parallelogram">
            <a:avLst>
              <a:gd name="adj" fmla="val 59796"/>
            </a:avLst>
          </a:prstGeom>
          <a:solidFill>
            <a:srgbClr val="00B05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5BC95270-F6FB-B26A-49FD-29EFD363F628}"/>
              </a:ext>
            </a:extLst>
          </p:cNvPr>
          <p:cNvSpPr/>
          <p:nvPr/>
        </p:nvSpPr>
        <p:spPr>
          <a:xfrm>
            <a:off x="4011402" y="4053628"/>
            <a:ext cx="492282" cy="399392"/>
          </a:xfrm>
          <a:prstGeom prst="parallelogram">
            <a:avLst>
              <a:gd name="adj" fmla="val 59796"/>
            </a:avLst>
          </a:prstGeom>
          <a:solidFill>
            <a:srgbClr val="00B05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AE5F2C0F-8546-1AC4-0433-E58B642045E9}"/>
              </a:ext>
            </a:extLst>
          </p:cNvPr>
          <p:cNvSpPr/>
          <p:nvPr/>
        </p:nvSpPr>
        <p:spPr>
          <a:xfrm>
            <a:off x="4992414" y="4053628"/>
            <a:ext cx="413784" cy="399392"/>
          </a:xfrm>
          <a:prstGeom prst="parallelogram">
            <a:avLst>
              <a:gd name="adj" fmla="val 36112"/>
            </a:avLst>
          </a:prstGeom>
          <a:solidFill>
            <a:srgbClr val="00B05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82FB6E27-3D1F-9409-4A66-AFD15DEFC571}"/>
              </a:ext>
            </a:extLst>
          </p:cNvPr>
          <p:cNvSpPr/>
          <p:nvPr/>
        </p:nvSpPr>
        <p:spPr>
          <a:xfrm>
            <a:off x="6029240" y="2806264"/>
            <a:ext cx="413784" cy="399392"/>
          </a:xfrm>
          <a:prstGeom prst="parallelogram">
            <a:avLst>
              <a:gd name="adj" fmla="val 44007"/>
            </a:avLst>
          </a:prstGeom>
          <a:solidFill>
            <a:srgbClr val="00B05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D9F7C420-CE30-88CC-0491-87C451D72378}"/>
              </a:ext>
            </a:extLst>
          </p:cNvPr>
          <p:cNvSpPr/>
          <p:nvPr/>
        </p:nvSpPr>
        <p:spPr>
          <a:xfrm flipH="1">
            <a:off x="7514897" y="2806264"/>
            <a:ext cx="590458" cy="399392"/>
          </a:xfrm>
          <a:prstGeom prst="parallelogram">
            <a:avLst>
              <a:gd name="adj" fmla="val 65060"/>
            </a:avLst>
          </a:prstGeom>
          <a:solidFill>
            <a:srgbClr val="00B05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1BFC1912-825B-096B-59E9-AADBD071260A}"/>
              </a:ext>
            </a:extLst>
          </p:cNvPr>
          <p:cNvSpPr/>
          <p:nvPr/>
        </p:nvSpPr>
        <p:spPr>
          <a:xfrm flipH="1">
            <a:off x="7282728" y="3507828"/>
            <a:ext cx="590458" cy="289034"/>
          </a:xfrm>
          <a:prstGeom prst="trapezoid">
            <a:avLst>
              <a:gd name="adj" fmla="val 14091"/>
            </a:avLst>
          </a:prstGeom>
          <a:solidFill>
            <a:srgbClr val="00B05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6745DBE6-FC0F-3933-E71C-9FBF6FDA545B}"/>
              </a:ext>
            </a:extLst>
          </p:cNvPr>
          <p:cNvSpPr/>
          <p:nvPr/>
        </p:nvSpPr>
        <p:spPr>
          <a:xfrm>
            <a:off x="7577957" y="5161318"/>
            <a:ext cx="882872" cy="684650"/>
          </a:xfrm>
          <a:prstGeom prst="parallelogram">
            <a:avLst>
              <a:gd name="adj" fmla="val 70773"/>
            </a:avLst>
          </a:prstGeom>
          <a:solidFill>
            <a:srgbClr val="00B05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13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C33A3-B836-DC15-90F7-478A4787C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Olympiad Problems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A0E2DF-0EF3-0168-3F58-43B11D16DF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3200" dirty="0">
                    <a:effectLst/>
                    <a:latin typeface="Aptos" panose="020B0004020202020204" pitchFamily="34" charset="0"/>
                  </a:rPr>
                  <a:t>At any party, there are always at least two people with exactly the same number of friends at the party. (Assume friendship is symmetric)</a:t>
                </a:r>
              </a:p>
              <a:p>
                <a:endParaRPr lang="en-US" sz="3200" dirty="0">
                  <a:latin typeface="Aptos" panose="020B0004020202020204" pitchFamily="34" charset="0"/>
                </a:endParaRPr>
              </a:p>
              <a:p>
                <a:r>
                  <a:rPr lang="en-US" sz="3200" dirty="0">
                    <a:latin typeface="Aptos" panose="020B0004020202020204" pitchFamily="34" charset="0"/>
                  </a:rPr>
                  <a:t>(Handshake Lemma for Undirected Graphs) 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l-GR" sz="3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nor/>
                          </m:rPr>
                          <a:rPr lang="en-US" sz="3200" b="0" i="1" smtClean="0">
                            <a:latin typeface="Times New Roman" panose="020206030504050203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v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 sz="3200" b="0" i="0" smtClean="0">
                            <a:latin typeface="Times New Roman" panose="020206030504050203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deg</m:t>
                        </m:r>
                        <m:r>
                          <m:rPr>
                            <m:nor/>
                          </m:rPr>
                          <a:rPr lang="en-US" sz="3200" b="0" i="0" smtClean="0">
                            <a:latin typeface="Times New Roman" panose="020206030504050203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3200" b="0" i="1" smtClean="0">
                            <a:latin typeface="Times New Roman" panose="020206030504050203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v</m:t>
                        </m:r>
                        <m:r>
                          <m:rPr>
                            <m:nor/>
                          </m:rPr>
                          <a:rPr lang="en-US" sz="3200" b="0" i="0" smtClean="0">
                            <a:latin typeface="Times New Roman" panose="020206030504050203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2</a:t>
                </a:r>
                <a:r>
                  <a:rPr lang="en-US" sz="32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</a:p>
              <a:p>
                <a:pPr marL="0" indent="0" algn="r">
                  <a:buNone/>
                </a:pP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 algn="r">
                  <a:buNone/>
                </a:pPr>
                <a:r>
                  <a:rPr lang="en-US" sz="3200" dirty="0">
                    <a:latin typeface="Aptos" panose="020B0004020202020204" pitchFamily="34" charset="0"/>
                    <a:cs typeface="Times New Roman" panose="02020603050405020304" pitchFamily="18" charset="0"/>
                  </a:rPr>
                  <a:t>(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deg(</a:t>
                </a:r>
                <a:r>
                  <a:rPr lang="en-US" sz="32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= </a:t>
                </a:r>
                <a:r>
                  <a:rPr lang="en-US" sz="3200" dirty="0">
                    <a:latin typeface="Aptos" panose="020B0004020202020204" pitchFamily="34" charset="0"/>
                    <a:cs typeface="Times New Roman" panose="02020603050405020304" pitchFamily="18" charset="0"/>
                  </a:rPr>
                  <a:t>number of edges that involves </a:t>
                </a:r>
                <a:r>
                  <a:rPr lang="en-US" sz="32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sz="3200" dirty="0">
                    <a:latin typeface="Aptos" panose="020B0004020202020204" pitchFamily="34" charset="0"/>
                    <a:cs typeface="Times New Roman" panose="02020603050405020304" pitchFamily="18" charset="0"/>
                  </a:rPr>
                  <a:t>)</a:t>
                </a:r>
                <a:endParaRPr lang="en-US" sz="3200" dirty="0">
                  <a:latin typeface="Aptos" panose="020B0004020202020204" pitchFamily="34" charset="0"/>
                </a:endParaRPr>
              </a:p>
              <a:p>
                <a:endParaRPr lang="en-US" sz="3200" dirty="0">
                  <a:latin typeface="Aptos" panose="020B0004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A0E2DF-0EF3-0168-3F58-43B11D16DF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27" t="-2907" r="-1327" b="-2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183854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76BC6-0000-CF7E-7575-BDBABFE35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Tur</a:t>
            </a:r>
            <a:r>
              <a:rPr lang="en-US" b="0" i="0" u="none" strike="noStrike" dirty="0" err="1">
                <a:effectLst/>
                <a:latin typeface="Aptos" panose="020B0004020202020204" pitchFamily="34" charset="0"/>
              </a:rPr>
              <a:t>á</a:t>
            </a:r>
            <a:r>
              <a:rPr lang="en-US" dirty="0" err="1"/>
              <a:t>n</a:t>
            </a:r>
            <a:r>
              <a:rPr lang="en-US" dirty="0"/>
              <a:t>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24A0F-9350-FBBB-4D8B-FFCCEAF25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Given a fixed number of nodes, what is the maximum number of edges to draw so that there are no 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3600" dirty="0"/>
              <a:t>-cliques?</a:t>
            </a:r>
          </a:p>
        </p:txBody>
      </p:sp>
    </p:spTree>
    <p:extLst>
      <p:ext uri="{BB962C8B-B14F-4D97-AF65-F5344CB8AC3E}">
        <p14:creationId xmlns:p14="http://schemas.microsoft.com/office/powerpoint/2010/main" val="29760239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BEE23-12A9-9894-6D8F-79CC06551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Ramsey Coloring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B0EC0-A71F-1642-D7BC-92B5C4526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35748" cy="5032375"/>
          </a:xfrm>
        </p:spPr>
        <p:txBody>
          <a:bodyPr/>
          <a:lstStyle/>
          <a:p>
            <a:r>
              <a:rPr lang="en-US" dirty="0"/>
              <a:t>There is always a monochromatic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dirty="0"/>
              <a:t>-clique in a sufficiently large complete graph whose edges are colored one of 2 colors.</a:t>
            </a:r>
          </a:p>
          <a:p>
            <a:endParaRPr lang="en-US" dirty="0"/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 </a:t>
            </a:r>
            <a:r>
              <a:rPr lang="en-US" dirty="0"/>
              <a:t>minimum size of the complete graph where the above is true</a:t>
            </a:r>
          </a:p>
          <a:p>
            <a:r>
              <a:rPr lang="en-US" dirty="0"/>
              <a:t>(It should be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/>
              <a:t>, but we keep the notation simple here)</a:t>
            </a:r>
          </a:p>
          <a:p>
            <a:endParaRPr lang="en-US" dirty="0"/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R(3) = 6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R(4) = 18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R(5) = ? </a:t>
            </a:r>
            <a:r>
              <a:rPr lang="en-US" dirty="0">
                <a:latin typeface="Aptos" panose="020B0004020202020204" pitchFamily="34" charset="0"/>
                <a:cs typeface="Times New Roman" panose="02020603050405020304" pitchFamily="18" charset="0"/>
              </a:rPr>
              <a:t>(but shown between 43 and 48)</a:t>
            </a:r>
          </a:p>
        </p:txBody>
      </p:sp>
    </p:spTree>
    <p:extLst>
      <p:ext uri="{BB962C8B-B14F-4D97-AF65-F5344CB8AC3E}">
        <p14:creationId xmlns:p14="http://schemas.microsoft.com/office/powerpoint/2010/main" val="3529315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D5B2E-A187-2673-9995-B2D6BE80D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Clique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0FF4A-6B25-1ADA-52F4-503D119F2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600" dirty="0"/>
          </a:p>
          <a:p>
            <a:r>
              <a:rPr lang="en-US" sz="3600" dirty="0"/>
              <a:t>Given a graph, what’s the size of its biggest clique?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NP-Complete</a:t>
            </a:r>
          </a:p>
        </p:txBody>
      </p:sp>
    </p:spTree>
    <p:extLst>
      <p:ext uri="{BB962C8B-B14F-4D97-AF65-F5344CB8AC3E}">
        <p14:creationId xmlns:p14="http://schemas.microsoft.com/office/powerpoint/2010/main" val="42167788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68CC1-877F-A6D5-3042-44A7946BB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735B8-F49A-0776-F1E2-1C93A4379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 </a:t>
            </a:r>
            <a:r>
              <a:rPr lang="en-US" sz="5400" i="1" dirty="0">
                <a:hlinkClick r:id="rId2"/>
              </a:rPr>
              <a:t>https://tristanchaang.github.io</a:t>
            </a:r>
            <a:endParaRPr lang="en-US" sz="5400" i="1" dirty="0"/>
          </a:p>
          <a:p>
            <a:endParaRPr lang="en-US" sz="5400" i="1" dirty="0"/>
          </a:p>
          <a:p>
            <a:r>
              <a:rPr lang="en-US" sz="5400" dirty="0"/>
              <a:t> Thank you</a:t>
            </a:r>
          </a:p>
        </p:txBody>
      </p:sp>
    </p:spTree>
    <p:extLst>
      <p:ext uri="{BB962C8B-B14F-4D97-AF65-F5344CB8AC3E}">
        <p14:creationId xmlns:p14="http://schemas.microsoft.com/office/powerpoint/2010/main" val="971774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F729C-7C9D-3857-E5FA-02B11E7A0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1A4680-BB3A-C074-A86A-DDC20FBBF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09" y="1825625"/>
            <a:ext cx="7635294" cy="30907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E6ED6A-5ED5-7575-8085-C147B3F13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787931" y="1498909"/>
            <a:ext cx="6604000" cy="393700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D1790A-C795-6BD3-CECC-A9E6CDA47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B82E828-D59E-A2D7-307C-04BC3050B87E}"/>
                  </a:ext>
                </a:extLst>
              </p14:cNvPr>
              <p14:cNvContentPartPr/>
              <p14:nvPr/>
            </p14:nvContentPartPr>
            <p14:xfrm>
              <a:off x="2335978" y="4239612"/>
              <a:ext cx="2012040" cy="244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B82E828-D59E-A2D7-307C-04BC3050B87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81978" y="4131612"/>
                <a:ext cx="2119680" cy="24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4091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0BC8C-DAF6-B001-A10A-091B58C09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6C49EA-D990-302F-8502-32AE945DA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7560"/>
            <a:ext cx="10515600" cy="60749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0" i="1" u="none" strike="noStrike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“You would render to me and our friend Kuhn a most valuable service, putting us greatly in your debt, most learned sir, </a:t>
            </a:r>
            <a:r>
              <a:rPr lang="en-US" sz="3600" b="1" i="1" u="none" strike="noStrike" dirty="0">
                <a:solidFill>
                  <a:srgbClr val="202122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if you would send us the solution, which you know well, to the problem of the seven Königsberg bridges together with a proof. </a:t>
            </a:r>
            <a:r>
              <a:rPr lang="en-US" sz="3600" b="0" i="1" u="none" strike="noStrike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It would prove to an outstanding example of the calculus of position [</a:t>
            </a:r>
            <a:r>
              <a:rPr lang="en-US" sz="3600" b="1" i="1" u="none" strike="noStrike" dirty="0">
                <a:solidFill>
                  <a:srgbClr val="202122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calculi situs</a:t>
            </a:r>
            <a:r>
              <a:rPr lang="en-US" sz="3600" b="0" i="1" u="none" strike="noStrike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] worthy of your great genius. I have added a sketch of the said bridges…”</a:t>
            </a:r>
          </a:p>
          <a:p>
            <a:pPr marL="0" indent="0" algn="r">
              <a:buNone/>
            </a:pPr>
            <a:endParaRPr lang="en-US" sz="3600" i="1" dirty="0">
              <a:solidFill>
                <a:srgbClr val="202122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marL="0" indent="0" algn="r">
              <a:buNone/>
            </a:pPr>
            <a:r>
              <a:rPr lang="en-US" sz="3600" i="1" dirty="0">
                <a:solidFill>
                  <a:srgbClr val="2021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Carl Gottlieb </a:t>
            </a:r>
            <a:r>
              <a:rPr lang="en-US" sz="3600" i="1" dirty="0" err="1">
                <a:solidFill>
                  <a:srgbClr val="2021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Ehler</a:t>
            </a:r>
            <a:r>
              <a:rPr lang="en-US" sz="3600" i="1" dirty="0">
                <a:solidFill>
                  <a:srgbClr val="2021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to Leonhard Euler, 1735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4259236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10264-7BB7-AC8A-BF66-4DA0C8015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0418D-C3F5-BC8F-211E-F171FA01B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730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“In addition to that branch of geometry which is concerned with distances. and which has always received the greatest attention, there is another branch, hitherto almost unknown</a:t>
            </a:r>
            <a:r>
              <a:rPr lang="en-US" dirty="0"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dirty="0"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which Leibniz first mentioned, calling it the </a:t>
            </a:r>
            <a:r>
              <a:rPr lang="en-US" b="1" i="1" dirty="0">
                <a:effectLst/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geometry </a:t>
            </a:r>
            <a:r>
              <a:rPr lang="en-US" b="1" dirty="0">
                <a:effectLst/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b="1" i="1" dirty="0">
                <a:effectLst/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position</a:t>
            </a:r>
            <a:r>
              <a:rPr lang="en-US" b="1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i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Geometriam</a:t>
            </a:r>
            <a:r>
              <a:rPr lang="en-US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situs</a:t>
            </a:r>
            <a:r>
              <a:rPr lang="en-US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None/>
            </a:pPr>
            <a:r>
              <a:rPr lang="en-US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Euler’s Paper, 1736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8FD8CB-5623-9534-C01C-7E65BE2FA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8414" y="0"/>
            <a:ext cx="491358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DE14AD5-E30C-BE3D-05F1-1A78054350E0}"/>
                  </a:ext>
                </a:extLst>
              </p14:cNvPr>
              <p14:cNvContentPartPr/>
              <p14:nvPr/>
            </p14:nvContentPartPr>
            <p14:xfrm>
              <a:off x="11466298" y="3373092"/>
              <a:ext cx="356400" cy="2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DE14AD5-E30C-BE3D-05F1-1A78054350E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12298" y="3265092"/>
                <a:ext cx="46404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6E7E5B8-B916-EBB2-9F88-D04E3C83CC59}"/>
                  </a:ext>
                </a:extLst>
              </p14:cNvPr>
              <p14:cNvContentPartPr/>
              <p14:nvPr/>
            </p14:nvContentPartPr>
            <p14:xfrm>
              <a:off x="7701778" y="3611772"/>
              <a:ext cx="947880" cy="187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6E7E5B8-B916-EBB2-9F88-D04E3C83CC5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48138" y="3503772"/>
                <a:ext cx="1055520" cy="23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9520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2B1A7-9D0D-809C-5A7E-31F5906F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CC270-A649-6D2A-D4D8-EE1A9D877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58DD72-F948-3673-1092-EBD65AAF3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7" y="1825625"/>
            <a:ext cx="5276193" cy="35526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8DEC27-B432-E96D-E3EA-4EB4E69E6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3600" y="1481070"/>
            <a:ext cx="41402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978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03403-DFC2-6470-1080-BF4B407E1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Graphs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998B6-3332-9040-E8CC-334E43EEC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420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9640D-44F7-14A1-5544-E8C474EF5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3F17A-3158-3610-D518-7422430E5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dirty="0"/>
              <a:t> of objects called </a:t>
            </a:r>
            <a:r>
              <a:rPr lang="en-US" b="1" i="1" dirty="0"/>
              <a:t>nodes </a:t>
            </a:r>
            <a:r>
              <a:rPr lang="en-US" dirty="0"/>
              <a:t>(or </a:t>
            </a:r>
            <a:r>
              <a:rPr lang="en-US" b="1" i="1" dirty="0"/>
              <a:t>vertices</a:t>
            </a:r>
            <a:r>
              <a:rPr lang="en-US" dirty="0"/>
              <a:t>)</a:t>
            </a:r>
            <a:endParaRPr lang="en-US" b="1" i="1" dirty="0"/>
          </a:p>
          <a:p>
            <a:endParaRPr lang="en-US" b="1" i="1" dirty="0"/>
          </a:p>
          <a:p>
            <a:r>
              <a:rPr lang="en-US" dirty="0"/>
              <a:t>An </a:t>
            </a:r>
            <a:r>
              <a:rPr lang="en-US" b="1" i="1" dirty="0"/>
              <a:t>edge</a:t>
            </a:r>
            <a:r>
              <a:rPr lang="en-US" dirty="0"/>
              <a:t> has two endpoints that are nodes.</a:t>
            </a:r>
          </a:p>
          <a:p>
            <a:pPr lvl="1"/>
            <a:r>
              <a:rPr lang="en-US" dirty="0"/>
              <a:t>If </a:t>
            </a:r>
            <a:r>
              <a:rPr lang="en-US" b="1" i="1" dirty="0"/>
              <a:t>undirected</a:t>
            </a:r>
            <a:r>
              <a:rPr lang="en-US" dirty="0"/>
              <a:t>, do not distinguish the order of the endpoints</a:t>
            </a:r>
          </a:p>
          <a:p>
            <a:pPr lvl="1"/>
            <a:r>
              <a:rPr lang="en-US" dirty="0"/>
              <a:t>If </a:t>
            </a:r>
            <a:r>
              <a:rPr lang="en-US" b="1" i="1" dirty="0"/>
              <a:t>directed</a:t>
            </a:r>
            <a:r>
              <a:rPr lang="en-US" dirty="0"/>
              <a:t>, one endpoint is the initial and the other is the final</a:t>
            </a:r>
          </a:p>
          <a:p>
            <a:pPr lvl="1"/>
            <a:r>
              <a:rPr lang="en-US" dirty="0"/>
              <a:t>Can have other attributes, such as </a:t>
            </a:r>
            <a:r>
              <a:rPr lang="en-US" b="1" i="1" dirty="0"/>
              <a:t>weight</a:t>
            </a:r>
            <a:r>
              <a:rPr lang="en-US" dirty="0"/>
              <a:t>, </a:t>
            </a:r>
            <a:r>
              <a:rPr lang="en-US" b="1" i="1" dirty="0"/>
              <a:t>color</a:t>
            </a:r>
            <a:r>
              <a:rPr lang="en-US" dirty="0"/>
              <a:t>, </a:t>
            </a:r>
            <a:r>
              <a:rPr lang="en-US" b="1" i="1" dirty="0"/>
              <a:t>flow</a:t>
            </a:r>
            <a:r>
              <a:rPr lang="en-US" dirty="0"/>
              <a:t>, etc.</a:t>
            </a:r>
          </a:p>
          <a:p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= </a:t>
            </a:r>
            <a:r>
              <a:rPr lang="en-US" dirty="0"/>
              <a:t>the set of edges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679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15558</TotalTime>
  <Words>753</Words>
  <Application>Microsoft Macintosh PowerPoint</Application>
  <PresentationFormat>Widescreen</PresentationFormat>
  <Paragraphs>116</Paragraphs>
  <Slides>34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KaiTi</vt:lpstr>
      <vt:lpstr>Aptos</vt:lpstr>
      <vt:lpstr>Aptos Display</vt:lpstr>
      <vt:lpstr>Arial</vt:lpstr>
      <vt:lpstr>Cambria Math</vt:lpstr>
      <vt:lpstr>Times New Roman</vt:lpstr>
      <vt:lpstr>Office Theme</vt:lpstr>
      <vt:lpstr>Graphs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Introduction to Graphs</vt:lpstr>
      <vt:lpstr>Graph G = (V, E)</vt:lpstr>
      <vt:lpstr>Is there a permutation of 1, 2, …, 15 such that any two adjacent numbers add up to a perfect square?</vt:lpstr>
      <vt:lpstr>Tree</vt:lpstr>
      <vt:lpstr>Graph Algorithms</vt:lpstr>
      <vt:lpstr>Can we go from s to f ?</vt:lpstr>
      <vt:lpstr>Minimum number of edges from s to f ?</vt:lpstr>
      <vt:lpstr>Minimum total distance from s to f ?</vt:lpstr>
      <vt:lpstr>Maximum flow from s to t ?</vt:lpstr>
      <vt:lpstr>Maximum number of rooks on this board with no two attacking each other?</vt:lpstr>
      <vt:lpstr>Topology of Graphs</vt:lpstr>
      <vt:lpstr>Planar Graphs</vt:lpstr>
      <vt:lpstr>Planar Graphs</vt:lpstr>
      <vt:lpstr>Connect similar shapes</vt:lpstr>
      <vt:lpstr>Three Utilities Problem</vt:lpstr>
      <vt:lpstr>Three Utilities Problem</vt:lpstr>
      <vt:lpstr>Is K3,3 planar? </vt:lpstr>
      <vt:lpstr>PowerPoint Presentation</vt:lpstr>
      <vt:lpstr>PowerPoint Presentation</vt:lpstr>
      <vt:lpstr>Graph genus</vt:lpstr>
      <vt:lpstr>Four-Color Theorem</vt:lpstr>
      <vt:lpstr>Famous Problems</vt:lpstr>
      <vt:lpstr>Warmup Olympiad Problems</vt:lpstr>
      <vt:lpstr>Turán Problem</vt:lpstr>
      <vt:lpstr>Ramsey Coloring Problem</vt:lpstr>
      <vt:lpstr>Maximum Clique Problem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Tristan Chaang</dc:creator>
  <cp:lastModifiedBy>Tristan Chaang</cp:lastModifiedBy>
  <cp:revision>27</cp:revision>
  <dcterms:created xsi:type="dcterms:W3CDTF">2024-07-04T16:13:17Z</dcterms:created>
  <dcterms:modified xsi:type="dcterms:W3CDTF">2024-07-19T09:46:50Z</dcterms:modified>
</cp:coreProperties>
</file>

<file path=docProps/thumbnail.jpeg>
</file>